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287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FBCB7D5-3FB8-4595-B4FF-502F223FF027}" type="slidenum">
              <a:rPr lang="en-US" smtClean="0"/>
              <a:pPr eaLnBrk="1" hangingPunct="1"/>
              <a:t>2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CC4973-B065-4F48-99D7-1FF45BDF2FB9}" type="slidenum">
              <a:rPr lang="en-US" smtClean="0"/>
              <a:pPr eaLnBrk="1" hangingPunct="1"/>
              <a:t>3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A0A27A4-BA10-45FA-93BA-85A0D51E4B59}" type="slidenum">
              <a:rPr lang="en-US" smtClean="0"/>
              <a:pPr eaLnBrk="1" hangingPunct="1"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EC4660D-9F23-4313-99B3-DE6EFA977876}" type="slidenum">
              <a:rPr lang="en-US" smtClean="0"/>
              <a:pPr eaLnBrk="1" hangingPunct="1"/>
              <a:t>5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0A012D7-3966-468E-91BE-39D900461DDD}" type="slidenum">
              <a:rPr lang="en-US" smtClean="0"/>
              <a:pPr eaLnBrk="1" hangingPunct="1"/>
              <a:t>6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110DB0-8C7D-40BD-AF54-ACB00EED95BB}" type="slidenum">
              <a:rPr lang="en-US" smtClean="0"/>
              <a:pPr eaLnBrk="1" hangingPunct="1"/>
              <a:t>7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0F31099-AC83-43BD-BA09-C229F3924E2C}" type="slidenum">
              <a:rPr lang="en-US" smtClean="0"/>
              <a:pPr eaLnBrk="1" hangingPunct="1"/>
              <a:t>8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FB3DC5-877D-47A3-8C02-DBAC66C0DADC}" type="slidenum">
              <a:rPr lang="en-US" smtClean="0"/>
              <a:pPr eaLnBrk="1" hangingPunct="1"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1122" indent="-2888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5573" indent="-23111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7802" indent="-23111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80031" indent="-23111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42261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04490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6719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8948" indent="-23111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927676D-6A59-433F-B58A-531024F38C0E}" type="slidenum">
              <a:rPr lang="en-US" smtClean="0"/>
              <a:pPr eaLnBrk="1" hangingPunct="1"/>
              <a:t>10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3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dirty="0" smtClean="0">
                <a:solidFill>
                  <a:srgbClr val="FFFFCC"/>
                </a:solidFill>
                <a:latin typeface="Microsoft Sans Serif" pitchFamily="34" charset="0"/>
              </a:rPr>
              <a:t>Introduction to Operating Systems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Introduction to Operating Systems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34"/>
          <p:cNvSpPr txBox="1">
            <a:spLocks noChangeArrowheads="1"/>
          </p:cNvSpPr>
          <p:nvPr/>
        </p:nvSpPr>
        <p:spPr bwMode="auto">
          <a:xfrm>
            <a:off x="2633663" y="6280150"/>
            <a:ext cx="43011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Prepared by: PDK First Prepared on: 13-12-04 Last Modified on: </a:t>
            </a:r>
            <a:r>
              <a:rPr lang="en-US" sz="900" dirty="0" smtClean="0">
                <a:solidFill>
                  <a:schemeClr val="tx1"/>
                </a:solidFill>
                <a:latin typeface="Arial" charset="0"/>
              </a:rPr>
              <a:t>22-Sep-2014</a:t>
            </a:r>
            <a:endParaRPr lang="en-US" sz="9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Quality checked by: </a:t>
            </a:r>
          </a:p>
          <a:p>
            <a:r>
              <a:rPr lang="en-US" sz="900">
                <a:solidFill>
                  <a:schemeClr val="tx1"/>
                </a:solidFill>
                <a:latin typeface="Arial" charset="0"/>
              </a:rPr>
              <a:t>Copyright  </a:t>
            </a:r>
            <a:r>
              <a:rPr lang="en-US" sz="900" smtClean="0">
                <a:solidFill>
                  <a:schemeClr val="tx1"/>
                </a:solidFill>
                <a:latin typeface="Arial" charset="0"/>
              </a:rPr>
              <a:t>2014 </a:t>
            </a:r>
            <a:r>
              <a:rPr lang="en-US" sz="900" dirty="0">
                <a:solidFill>
                  <a:schemeClr val="tx1"/>
                </a:solidFill>
                <a:latin typeface="Arial" charset="0"/>
              </a:rPr>
              <a:t>Asia Pacific University of Technology &amp; Innovation </a:t>
            </a:r>
          </a:p>
        </p:txBody>
      </p:sp>
      <p:sp>
        <p:nvSpPr>
          <p:cNvPr id="3076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3600" dirty="0">
                <a:solidFill>
                  <a:srgbClr val="FFFFCC"/>
                </a:solidFill>
              </a:rPr>
              <a:t>Operating Systems</a:t>
            </a:r>
          </a:p>
          <a:p>
            <a:pPr eaLnBrk="1" hangingPunct="1"/>
            <a:r>
              <a:rPr lang="en-GB" dirty="0"/>
              <a:t>CX004-3-3-OPS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0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57873073-A85A-4125-87A4-51C0310DF45A}" type="slidenum">
              <a:rPr lang="en-US" smtClean="0">
                <a:solidFill>
                  <a:schemeClr val="bg1"/>
                </a:solidFill>
              </a:rPr>
              <a:pPr eaLnBrk="1" hangingPunct="1"/>
              <a:t>10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Quick Review Questions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457200" y="1576388"/>
            <a:ext cx="8158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1) State and explain one function of operating systems</a:t>
            </a:r>
          </a:p>
        </p:txBody>
      </p:sp>
    </p:spTree>
    <p:extLst>
      <p:ext uri="{BB962C8B-B14F-4D97-AF65-F5344CB8AC3E}">
        <p14:creationId xmlns:p14="http://schemas.microsoft.com/office/powerpoint/2010/main" val="113474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B57EBEE9-D06C-440D-B90B-A88A4258908A}" type="slidenum">
              <a:rPr lang="en-US" smtClean="0">
                <a:solidFill>
                  <a:schemeClr val="bg1"/>
                </a:solidFill>
              </a:rPr>
              <a:pPr eaLnBrk="1" hangingPunct="1"/>
              <a:t>11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9600"/>
              <a:t>Q &amp; A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Question and Answer Session</a:t>
            </a:r>
            <a:endParaRPr lang="en-US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57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D75CCB57-353B-4D0C-893B-9841E878E099}" type="slidenum">
              <a:rPr lang="en-US" smtClean="0">
                <a:solidFill>
                  <a:schemeClr val="bg1"/>
                </a:solidFill>
              </a:rPr>
              <a:pPr eaLnBrk="1" hangingPunct="1"/>
              <a:t>2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Topic &amp; Structure of the lesson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2041525" y="1408113"/>
            <a:ext cx="53625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Basic functions of operating systems</a:t>
            </a:r>
          </a:p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12F46596-E5F4-409F-AA27-4F029DFDDAAE}" type="slidenum">
              <a:rPr lang="en-US" smtClean="0">
                <a:solidFill>
                  <a:schemeClr val="bg1"/>
                </a:solidFill>
              </a:rPr>
              <a:pPr eaLnBrk="1" hangingPunct="1"/>
              <a:t>3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Learning Outcomes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At the end of this lecture YOU should be able to:</a:t>
            </a:r>
          </a:p>
          <a:p>
            <a:pPr eaLnBrk="1" hangingPunct="1"/>
            <a:endParaRPr lang="en-US" sz="2400" b="1">
              <a:latin typeface="Microsoft Sans Serif" pitchFamily="34" charset="0"/>
            </a:endParaRPr>
          </a:p>
          <a:p>
            <a:pPr eaLnBrk="1" hangingPunct="1"/>
            <a:r>
              <a:rPr lang="en-US" sz="2400" b="1"/>
              <a:t>	</a:t>
            </a:r>
            <a:r>
              <a:rPr lang="en-US" sz="2400">
                <a:latin typeface="Microsoft Sans Serif" pitchFamily="34" charset="0"/>
              </a:rPr>
              <a:t>- Discuss the functions of  operating systems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	</a:t>
            </a:r>
          </a:p>
          <a:p>
            <a:pPr eaLnBrk="1" hangingPunct="1"/>
            <a:endParaRPr lang="en-US" sz="2400" b="1"/>
          </a:p>
        </p:txBody>
      </p:sp>
    </p:spTree>
    <p:extLst>
      <p:ext uri="{BB962C8B-B14F-4D97-AF65-F5344CB8AC3E}">
        <p14:creationId xmlns:p14="http://schemas.microsoft.com/office/powerpoint/2010/main" val="123114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8788A00C-0DBA-4F12-9F85-793869086B46}" type="slidenum">
              <a:rPr lang="en-US" smtClean="0">
                <a:solidFill>
                  <a:schemeClr val="bg1"/>
                </a:solidFill>
              </a:rPr>
              <a:pPr eaLnBrk="1" hangingPunct="1"/>
              <a:t>4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2316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Introduction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 computer system consists of :</a:t>
            </a:r>
          </a:p>
          <a:p>
            <a:pPr eaLnBrk="1" hangingPunct="1"/>
            <a:r>
              <a:rPr lang="en-US"/>
              <a:t>		</a:t>
            </a:r>
          </a:p>
          <a:p>
            <a:pPr eaLnBrk="1" hangingPunct="1"/>
            <a:r>
              <a:rPr lang="en-US"/>
              <a:t>		</a:t>
            </a:r>
            <a:r>
              <a:rPr lang="en-US" sz="2400">
                <a:latin typeface="Microsoft Sans Serif" pitchFamily="34" charset="0"/>
              </a:rPr>
              <a:t>- users, application programs, operating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         systems and hardware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An operating system is the layer of software that manages all parts of the hardware and presents an interface that is easier to understand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An operating system shields programmers from hardware complexity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0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695E7A30-47C4-4540-83A9-024263760E9F}" type="slidenum">
              <a:rPr lang="en-US" smtClean="0">
                <a:solidFill>
                  <a:schemeClr val="bg1"/>
                </a:solidFill>
              </a:rPr>
              <a:pPr eaLnBrk="1" hangingPunct="1"/>
              <a:t>5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7171" name="Text Box 9"/>
          <p:cNvSpPr txBox="1">
            <a:spLocks noChangeArrowheads="1"/>
          </p:cNvSpPr>
          <p:nvPr/>
        </p:nvSpPr>
        <p:spPr bwMode="auto">
          <a:xfrm>
            <a:off x="1719263" y="409575"/>
            <a:ext cx="35766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Introduction (cont.)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457200" y="1652588"/>
            <a:ext cx="7583488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An operating system can be defined as :</a:t>
            </a:r>
          </a:p>
          <a:p>
            <a:pPr eaLnBrk="1" hangingPunct="1"/>
            <a:r>
              <a:rPr lang="en-US"/>
              <a:t>		</a:t>
            </a:r>
          </a:p>
          <a:p>
            <a:pPr eaLnBrk="1" hangingPunct="1"/>
            <a:r>
              <a:rPr lang="en-US"/>
              <a:t>		</a:t>
            </a:r>
            <a:r>
              <a:rPr lang="en-US" sz="2400">
                <a:latin typeface="Microsoft Sans Serif" pitchFamily="34" charset="0"/>
              </a:rPr>
              <a:t>- a program that acts as an intermediary 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	  between a computer user and the computer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         hardware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	- a resource allocator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	- a resource manager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	- a control program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757D2133-AF34-415B-AC78-ED3CCB8B0F2B}" type="slidenum">
              <a:rPr lang="en-US" smtClean="0">
                <a:solidFill>
                  <a:schemeClr val="bg1"/>
                </a:solidFill>
              </a:rPr>
              <a:pPr eaLnBrk="1" hangingPunct="1"/>
              <a:t>6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75422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Basic Functions of an Operating System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89063" y="1676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155700" y="170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185863" y="1628775"/>
            <a:ext cx="7077075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576263" y="1614488"/>
            <a:ext cx="807720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Accepts commands from the user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Provides desired services to the user and user programs</a:t>
            </a:r>
          </a:p>
          <a:p>
            <a:pPr eaLnBrk="1" hangingPunct="1">
              <a:buFontTx/>
              <a:buChar char="•"/>
            </a:pPr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 Act as a system manager / resource manager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- controls hardware and software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- act as an interface between user and system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sz="2400">
                <a:latin typeface="Microsoft Sans Serif" pitchFamily="34" charset="0"/>
              </a:rPr>
              <a:t> Manages resources of the computer effectively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lvl="1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35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06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06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6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6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6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6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9332A3DF-56C2-41E2-A46B-5118AD05472D}" type="slidenum">
              <a:rPr lang="en-US" smtClean="0">
                <a:solidFill>
                  <a:schemeClr val="bg1"/>
                </a:solidFill>
              </a:rPr>
              <a:pPr eaLnBrk="1" hangingPunct="1"/>
              <a:t>7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6229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Services of an Operating System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1389063" y="1676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1155700" y="170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590550" y="1512888"/>
            <a:ext cx="7077075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576263" y="1660525"/>
            <a:ext cx="80581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AutoNum type="alphaUcPeriod"/>
            </a:pPr>
            <a:r>
              <a:rPr lang="en-US" sz="2400">
                <a:latin typeface="Microsoft Sans Serif" pitchFamily="34" charset="0"/>
              </a:rPr>
              <a:t>Services provided to users and programs: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/>
            </a:r>
            <a:br>
              <a:rPr lang="en-US" sz="2400">
                <a:latin typeface="Microsoft Sans Serif" pitchFamily="34" charset="0"/>
              </a:rPr>
            </a:br>
            <a:r>
              <a:rPr lang="en-US" sz="2400">
                <a:latin typeface="Microsoft Sans Serif" pitchFamily="34" charset="0"/>
              </a:rPr>
              <a:t>Program Execution – loads a program in memory, runs and terminates the execution either normally or abnormally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Input-Output Operations – control input-output devices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	File System Manipulation – allow reading, writing, deletion, creating of files</a:t>
            </a:r>
          </a:p>
          <a:p>
            <a:pPr lvl="1" eaLnBrk="1" hangingPunct="1"/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21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6197FD92-BBAA-48BE-A889-D73185A4375E}" type="slidenum">
              <a:rPr lang="en-US" smtClean="0">
                <a:solidFill>
                  <a:schemeClr val="bg1"/>
                </a:solidFill>
              </a:rPr>
              <a:pPr eaLnBrk="1" hangingPunct="1"/>
              <a:t>8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7489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Services of an Operating System (cont.)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1389063" y="1676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155700" y="170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590550" y="1512888"/>
            <a:ext cx="7077075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Microsoft Sans Serif" pitchFamily="34" charset="0"/>
              </a:rPr>
              <a:t>    Communication – manage shared memory or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message passing for the exchange of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information between processes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Error Detection – take measures to correct errors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    to ensure a consistent state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84263" y="1662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8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8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8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8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8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Slide </a:t>
            </a:r>
            <a:fld id="{D62BB6C3-36F7-47A4-AE3C-767887E3A9B9}" type="slidenum">
              <a:rPr lang="en-US" smtClean="0">
                <a:solidFill>
                  <a:schemeClr val="bg1"/>
                </a:solidFill>
              </a:rPr>
              <a:pPr eaLnBrk="1" hangingPunct="1"/>
              <a:t>9</a:t>
            </a:fld>
            <a:r>
              <a:rPr lang="en-US" smtClean="0">
                <a:solidFill>
                  <a:schemeClr val="bg1"/>
                </a:solidFill>
              </a:rPr>
              <a:t> of 23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7489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  <a:latin typeface="Microsoft Sans Serif" pitchFamily="34" charset="0"/>
              </a:rPr>
              <a:t>Services of an Operating System (cont.) </a:t>
            </a:r>
            <a:endParaRPr lang="en-US" sz="3200">
              <a:solidFill>
                <a:srgbClr val="003366"/>
              </a:solidFill>
              <a:latin typeface="Microsoft Sans Serif" pitchFamily="34" charset="0"/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1389063" y="1676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1155700" y="170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590550" y="1512888"/>
            <a:ext cx="7077075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lvl="1"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76263" y="1660525"/>
            <a:ext cx="8058150" cy="775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Microsoft Sans Serif" pitchFamily="34" charset="0"/>
              </a:rPr>
              <a:t>B. Services to ensure efficient operation of the operating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system: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Resource allocation – CPU scheduling routines for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memory, input output devices, file storage to decide the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best method to utilize the CPU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Accounting – which users are using what kind and how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much resources. Usage statistics for performance</a:t>
            </a:r>
          </a:p>
          <a:p>
            <a:pPr eaLnBrk="1" hangingPunct="1"/>
            <a:r>
              <a:rPr lang="en-US" sz="2400">
                <a:latin typeface="Microsoft Sans Serif" pitchFamily="34" charset="0"/>
              </a:rPr>
              <a:t>improvement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>Protection – user, process and data protection</a:t>
            </a: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endParaRPr lang="en-US" sz="2400">
              <a:latin typeface="Microsoft Sans Serif" pitchFamily="34" charset="0"/>
            </a:endParaRPr>
          </a:p>
          <a:p>
            <a:pPr eaLnBrk="1" hangingPunct="1"/>
            <a:r>
              <a:rPr lang="en-US" sz="2400">
                <a:latin typeface="Microsoft Sans Serif" pitchFamily="34" charset="0"/>
              </a:rPr>
              <a:t/>
            </a:r>
            <a:br>
              <a:rPr lang="en-US" sz="2400">
                <a:latin typeface="Microsoft Sans Serif" pitchFamily="34" charset="0"/>
              </a:rPr>
            </a:br>
            <a:endParaRPr lang="en-US" sz="2400">
              <a:latin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2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25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25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25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25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25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25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25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258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10</TotalTime>
  <Pages>11</Pages>
  <Words>303</Words>
  <Application>Microsoft Office PowerPoint</Application>
  <PresentationFormat>On-screen Show (4:3)</PresentationFormat>
  <Paragraphs>130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APUtemplate-Level_3</vt:lpstr>
      <vt:lpstr>Introduction to Operating Systems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13</cp:revision>
  <cp:lastPrinted>2014-09-22T09:16:32Z</cp:lastPrinted>
  <dcterms:created xsi:type="dcterms:W3CDTF">2014-09-22T08:49:09Z</dcterms:created>
  <dcterms:modified xsi:type="dcterms:W3CDTF">2014-09-22T09:40:03Z</dcterms:modified>
</cp:coreProperties>
</file>